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8"/>
  </p:notesMasterIdLst>
  <p:handoutMasterIdLst>
    <p:handoutMasterId r:id="rId9"/>
  </p:handoutMasterIdLst>
  <p:sldIdLst>
    <p:sldId id="278" r:id="rId2"/>
    <p:sldId id="284" r:id="rId3"/>
    <p:sldId id="283" r:id="rId4"/>
    <p:sldId id="282" r:id="rId5"/>
    <p:sldId id="285" r:id="rId6"/>
    <p:sldId id="287" r:id="rId7"/>
  </p:sldIdLst>
  <p:sldSz cx="12192000" cy="6858000"/>
  <p:notesSz cx="13716000" cy="24384000"/>
  <p:defaultTextStyle>
    <a:defPPr rtl="0">
      <a:defRPr lang="ru-RU"/>
    </a:defPPr>
    <a:lvl1pPr marL="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DCE"/>
    <a:srgbClr val="202C8F"/>
    <a:srgbClr val="FFEFEF"/>
    <a:srgbClr val="FDFBF6"/>
    <a:srgbClr val="AAC4E9"/>
    <a:srgbClr val="DF8C8C"/>
    <a:srgbClr val="D4D593"/>
    <a:srgbClr val="E6F0FE"/>
    <a:srgbClr val="CDBE8A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9" autoAdjust="0"/>
  </p:normalViewPr>
  <p:slideViewPr>
    <p:cSldViewPr snapToGrid="0" snapToObjects="1">
      <p:cViewPr>
        <p:scale>
          <a:sx n="75" d="100"/>
          <a:sy n="75" d="100"/>
        </p:scale>
        <p:origin x="902" y="216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7" d="100"/>
          <a:sy n="37" d="100"/>
        </p:scale>
        <p:origin x="33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8B43649-8DAC-8EAD-79EC-38164EB67F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E1CFC8B-2C22-8A28-E4E1-F22ACDA82A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AA0D6-3DB1-4639-9734-75B3ACB9066C}" type="datetime1">
              <a:rPr lang="ru-RU" smtClean="0"/>
              <a:t>17.12.2023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418F33F-13D6-8A60-FC43-3046C7D98B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9DD896-3611-B4B0-6FF6-781A1A0AC8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E9F09-2159-4EEA-B66C-DBCA6AE929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4530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931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888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337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4692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0263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0131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Изображение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rtlCol="0" anchor="t">
            <a:noAutofit/>
          </a:bodyPr>
          <a:lstStyle>
            <a:lvl1pPr algn="ctr">
              <a:defRPr lang="ru-RU" sz="4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ru-RU" sz="24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6" name="Текст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4" name="Рисунок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7" name="Текст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8" name="Рисунок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8" name="Текст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7" name="Рисунок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9" name="Текст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6" name="Рисунок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0" name="Текст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0" name="Текст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5" name="Рисунок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1" name="Текст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/>
          </a:p>
        </p:txBody>
      </p:sp>
      <p:sp>
        <p:nvSpPr>
          <p:cNvPr id="26" name="Полилиния: Форма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lnSpc>
                <a:spcPct val="100000"/>
              </a:lnSpc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0" name="Изображение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6" name="Текст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7" name="Текст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8" name="Текст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9" name="Текст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0" name="Текст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1" name="Изображение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3" name="Изображение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Полилиния: фигура 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7" name="Изображение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9" name="Изображение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rtlCol="0" anchor="t">
            <a:noAutofit/>
          </a:bodyPr>
          <a:lstStyle>
            <a:lvl1pPr marL="0" indent="0">
              <a:spcBef>
                <a:spcPts val="0"/>
              </a:spcBef>
              <a:buNone/>
              <a:defRPr lang="ru-RU"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 rtlCol="0">
            <a:noAutofit/>
          </a:bodyPr>
          <a:lstStyle>
            <a:lvl1pPr>
              <a:defRPr lang="ru-RU" sz="1500"/>
            </a:lvl1pPr>
            <a:lvl2pPr>
              <a:defRPr lang="ru-RU" sz="1300"/>
            </a:lvl2pPr>
            <a:lvl3pPr>
              <a:defRPr lang="ru-RU" sz="12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rtlCol="0" anchor="t">
            <a:noAutofit/>
          </a:bodyPr>
          <a:lstStyle>
            <a:lvl1pPr marL="0" indent="0">
              <a:spcBef>
                <a:spcPts val="0"/>
              </a:spcBef>
              <a:buNone/>
              <a:defRPr lang="ru-RU"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 rtlCol="0">
            <a:noAutofit/>
          </a:bodyPr>
          <a:lstStyle>
            <a:lvl1pPr>
              <a:defRPr lang="ru-RU" sz="1500"/>
            </a:lvl1pPr>
            <a:lvl2pPr>
              <a:defRPr lang="ru-RU" sz="1300"/>
            </a:lvl2pPr>
            <a:lvl3pPr>
              <a:defRPr lang="ru-RU" sz="12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6" name="Текст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4" name="Рисунок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rtlCol="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6" name="Рисунок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0" name="Текст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rtlCol="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0" name="Текст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5" name="Рисунок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1" name="Текст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rtlCol="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Изображение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5" name="Изображение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6" name="Изображение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3" name="Изображение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21" name="Изображение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Изображение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 b="1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 rtlCol="0">
            <a:noAutofit/>
          </a:bodyPr>
          <a:lstStyle>
            <a:lvl1pPr marL="0" indent="0">
              <a:buNone/>
              <a:defRPr lang="ru-RU" sz="1500"/>
            </a:lvl1pPr>
            <a:lvl2pPr>
              <a:defRPr lang="ru-RU" sz="1500"/>
            </a:lvl2pPr>
            <a:lvl3pPr>
              <a:defRPr lang="ru-RU" sz="1500"/>
            </a:lvl3pPr>
            <a:lvl4pPr>
              <a:defRPr lang="ru-RU" sz="1500"/>
            </a:lvl4pPr>
            <a:lvl5pPr>
              <a:defRPr lang="ru-RU" sz="15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Полилиния: фигура 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9" name="Изображение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rtlCol="0" anchor="ctr">
            <a:noAutofit/>
          </a:bodyPr>
          <a:lstStyle>
            <a:lvl1pPr algn="l">
              <a:defRPr lang="ru-RU" sz="44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 rtlCol="0">
            <a:noAutofit/>
          </a:bodyPr>
          <a:lstStyle>
            <a:lvl1pPr marL="0" indent="0" algn="l">
              <a:spcBef>
                <a:spcPts val="576"/>
              </a:spcBef>
              <a:buNone/>
              <a:defRPr lang="ru-RU" sz="24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Изображение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1" name="Изображение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5" name="Изображение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7" name="Изображение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  <p:sp>
        <p:nvSpPr>
          <p:cNvPr id="18" name="Заголовок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 rtlCol="0">
            <a:noAutofit/>
          </a:bodyPr>
          <a:lstStyle>
            <a:lvl1pPr>
              <a:defRPr lang="ru-RU" sz="1500"/>
            </a:lvl1pPr>
            <a:lvl2pPr>
              <a:defRPr lang="ru-RU" sz="1300"/>
            </a:lvl2pPr>
            <a:lvl3pPr>
              <a:defRPr lang="ru-RU" sz="12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 rtlCol="0">
            <a:noAutofit/>
          </a:bodyPr>
          <a:lstStyle>
            <a:lvl1pPr>
              <a:defRPr lang="ru-RU" sz="1500"/>
            </a:lvl1pPr>
            <a:lvl2pPr>
              <a:defRPr lang="ru-RU" sz="1300"/>
            </a:lvl2pPr>
            <a:lvl3pPr>
              <a:defRPr lang="ru-RU" sz="12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: Фигура 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ru-RU" sz="3200"/>
            </a:lvl1pPr>
            <a:lvl2pPr>
              <a:defRPr lang="ru-RU" sz="2800"/>
            </a:lvl2pPr>
            <a:lvl3pPr>
              <a:defRPr lang="ru-RU" sz="2400"/>
            </a:lvl3pPr>
            <a:lvl4pPr>
              <a:defRPr lang="ru-RU" sz="2000"/>
            </a:lvl4pPr>
            <a:lvl5pPr>
              <a:defRPr lang="ru-RU" sz="2000"/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ru-RU" sz="1600"/>
            </a:lvl1pPr>
            <a:lvl2pPr marL="457200" indent="0">
              <a:buNone/>
              <a:defRPr lang="ru-RU" sz="1400"/>
            </a:lvl2pPr>
            <a:lvl3pPr marL="914400" indent="0">
              <a:buNone/>
              <a:defRPr lang="ru-RU" sz="1200"/>
            </a:lvl3pPr>
            <a:lvl4pPr marL="1371600" indent="0">
              <a:buNone/>
              <a:defRPr lang="ru-RU" sz="1000"/>
            </a:lvl4pPr>
            <a:lvl5pPr marL="1828800" indent="0">
              <a:buNone/>
              <a:defRPr lang="ru-RU" sz="1000"/>
            </a:lvl5pPr>
            <a:lvl6pPr marL="2286000" indent="0">
              <a:buNone/>
              <a:defRPr lang="ru-RU" sz="1000"/>
            </a:lvl6pPr>
            <a:lvl7pPr marL="2743200" indent="0">
              <a:buNone/>
              <a:defRPr lang="ru-RU" sz="1000"/>
            </a:lvl7pPr>
            <a:lvl8pPr marL="3200400" indent="0">
              <a:buNone/>
              <a:defRPr lang="ru-RU" sz="1000"/>
            </a:lvl8pPr>
            <a:lvl9pPr marL="3657600" indent="0">
              <a:buNone/>
              <a:defRPr lang="ru-RU"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Полилиния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8" name="Полилиния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Полилиния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4" name="Изображение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ru-RU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ru-RU" sz="1800"/>
            </a:lvl3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lang="ru-RU" sz="3200"/>
            </a:lvl1pPr>
            <a:lvl2pPr marL="457200" indent="0">
              <a:buNone/>
              <a:defRPr lang="ru-RU" sz="2800"/>
            </a:lvl2pPr>
            <a:lvl3pPr marL="914400" indent="0">
              <a:buNone/>
              <a:defRPr lang="ru-RU" sz="2400"/>
            </a:lvl3pPr>
            <a:lvl4pPr marL="1371600" indent="0">
              <a:buNone/>
              <a:defRPr lang="ru-RU" sz="2000"/>
            </a:lvl4pPr>
            <a:lvl5pPr marL="1828800" indent="0">
              <a:buNone/>
              <a:defRPr lang="ru-RU" sz="2000"/>
            </a:lvl5pPr>
            <a:lvl6pPr marL="2286000" indent="0">
              <a:buNone/>
              <a:defRPr lang="ru-RU" sz="2000"/>
            </a:lvl6pPr>
            <a:lvl7pPr marL="2743200" indent="0">
              <a:buNone/>
              <a:defRPr lang="ru-RU" sz="2000"/>
            </a:lvl7pPr>
            <a:lvl8pPr marL="3200400" indent="0">
              <a:buNone/>
              <a:defRPr lang="ru-RU" sz="2000"/>
            </a:lvl8pPr>
            <a:lvl9pPr marL="3657600" indent="0">
              <a:buNone/>
              <a:defRPr lang="ru-RU" sz="2000"/>
            </a:lvl9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ru-RU" sz="1600"/>
            </a:lvl1pPr>
            <a:lvl2pPr marL="457200" indent="0">
              <a:buNone/>
              <a:defRPr lang="ru-RU" sz="1400"/>
            </a:lvl2pPr>
            <a:lvl3pPr marL="914400" indent="0">
              <a:buNone/>
              <a:defRPr lang="ru-RU" sz="1200"/>
            </a:lvl3pPr>
            <a:lvl4pPr marL="1371600" indent="0">
              <a:buNone/>
              <a:defRPr lang="ru-RU" sz="1000"/>
            </a:lvl4pPr>
            <a:lvl5pPr marL="1828800" indent="0">
              <a:buNone/>
              <a:defRPr lang="ru-RU" sz="1000"/>
            </a:lvl5pPr>
            <a:lvl6pPr marL="2286000" indent="0">
              <a:buNone/>
              <a:defRPr lang="ru-RU" sz="1000"/>
            </a:lvl6pPr>
            <a:lvl7pPr marL="2743200" indent="0">
              <a:buNone/>
              <a:defRPr lang="ru-RU" sz="1000"/>
            </a:lvl7pPr>
            <a:lvl8pPr marL="3200400" indent="0">
              <a:buNone/>
              <a:defRPr lang="ru-RU" sz="1000"/>
            </a:lvl8pPr>
            <a:lvl9pPr marL="3657600" indent="0">
              <a:buNone/>
              <a:defRPr lang="ru-RU"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 rtlCol="0">
            <a:noAutofit/>
          </a:bodyPr>
          <a:lstStyle>
            <a:lvl1pPr marL="0" indent="0">
              <a:buNone/>
              <a:defRPr lang="ru-RU" sz="1500"/>
            </a:lvl1pPr>
            <a:lvl2pPr>
              <a:defRPr lang="ru-RU" sz="1500"/>
            </a:lvl2pPr>
            <a:lvl3pPr>
              <a:defRPr lang="ru-RU" sz="1500"/>
            </a:lvl3pPr>
            <a:lvl4pPr>
              <a:defRPr lang="ru-RU" sz="1500"/>
            </a:lvl4pPr>
            <a:lvl5pPr>
              <a:defRPr lang="ru-RU" sz="15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5"/>
          <p:cNvSpPr>
            <a:spLocks noGrp="1"/>
          </p:cNvSpPr>
          <p:nvPr userDrawn="1"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  <p:sp>
        <p:nvSpPr>
          <p:cNvPr id="17" name="Полилиния: фигура 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6" name="Полилиния: Фигура 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Полилиния: Фигура 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9" name="Полилиния: Фигура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0" name="Полилиния: Фигура 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7" name="Полилиния: Фигура 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lvl="0"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lang="ru-RU" sz="44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 rtlCol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2400">
                <a:solidFill>
                  <a:schemeClr val="accent6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олилиния: фигура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 rtlCol="0">
            <a:noAutofit/>
          </a:bodyPr>
          <a:lstStyle>
            <a:lvl1pPr>
              <a:defRPr lang="ru-RU" sz="1800"/>
            </a:lvl1pPr>
            <a:lvl2pPr>
              <a:defRPr lang="ru-RU" sz="1600"/>
            </a:lvl2pPr>
            <a:lvl3pPr>
              <a:defRPr lang="ru-RU" sz="14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 rtlCol="0">
            <a:noAutofit/>
          </a:bodyPr>
          <a:lstStyle>
            <a:lvl1pPr>
              <a:defRPr lang="ru-RU" sz="1800"/>
            </a:lvl1pPr>
            <a:lvl2pPr>
              <a:defRPr lang="ru-RU" sz="1600"/>
            </a:lvl2pPr>
            <a:lvl3pPr>
              <a:defRPr lang="ru-RU" sz="14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 rtlCol="0">
            <a:noAutofit/>
          </a:bodyPr>
          <a:lstStyle>
            <a:lvl1pPr algn="l">
              <a:lnSpc>
                <a:spcPct val="100000"/>
              </a:lnSpc>
              <a:defRPr lang="ru-RU"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57" name="Текст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 rtlCol="0">
            <a:noAutofit/>
          </a:bodyPr>
          <a:lstStyle>
            <a:lvl1pPr marL="0" indent="0">
              <a:buNone/>
              <a:defRPr lang="ru-RU" sz="10000" b="1"/>
            </a:lvl1pPr>
          </a:lstStyle>
          <a:p>
            <a:pPr lvl="0" rtl="0"/>
            <a:r>
              <a:rPr lang="ru-RU"/>
              <a:t>"</a:t>
            </a:r>
          </a:p>
        </p:txBody>
      </p:sp>
      <p:sp>
        <p:nvSpPr>
          <p:cNvPr id="55" name="Текст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4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6" name="Текст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 rtlCol="0">
            <a:noAutofit/>
          </a:bodyPr>
          <a:lstStyle>
            <a:lvl1pPr marL="0" indent="0">
              <a:buNone/>
              <a:defRPr lang="ru-RU" sz="10000" b="1"/>
            </a:lvl1pPr>
          </a:lstStyle>
          <a:p>
            <a:pPr lvl="0" rtl="0"/>
            <a:r>
              <a:rPr lang="ru-RU"/>
              <a:t>"</a:t>
            </a:r>
          </a:p>
        </p:txBody>
      </p:sp>
      <p:sp>
        <p:nvSpPr>
          <p:cNvPr id="32" name="Изображение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3" name="Полилиния: фигура 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3" name="Изображение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9" name="Полилиния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1" name="Полилиния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45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3" name="Рисунок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Текст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6" name="Рисунок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7" name="Текст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9" name="Рисунок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8" name="Текст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0" name="Текст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lvl="0" rtl="0"/>
            <a:r>
              <a:rPr lang="ru-RU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10" name="Рисунок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15" name="Текст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3" name="Рисунок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Текст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11" name="Рисунок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6" name="Рисунок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7" name="Текст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12" name="Рисунок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1" name="Текст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9" name="Рисунок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8" name="Текст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0" name="Текст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Должность</a:t>
            </a:r>
          </a:p>
        </p:txBody>
      </p:sp>
      <p:sp>
        <p:nvSpPr>
          <p:cNvPr id="13" name="Рисунок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3" name="Текст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ru-RU"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889738"/>
            <a:ext cx="5385816" cy="122529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dirty="0"/>
              <a:t>Кейс для бизнес-аналитиков (технологов)</a:t>
            </a:r>
            <a:br>
              <a:rPr lang="ru-RU" sz="4000" dirty="0"/>
            </a:b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 err="1">
                <a:latin typeface="+mn-lt"/>
              </a:rPr>
              <a:t>Хазова</a:t>
            </a:r>
            <a:r>
              <a:rPr lang="ru-RU" dirty="0">
                <a:latin typeface="+mn-lt"/>
              </a:rPr>
              <a:t> Анастасия</a:t>
            </a:r>
          </a:p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7950" y="-117226"/>
            <a:ext cx="11413840" cy="1043126"/>
          </a:xfrm>
        </p:spPr>
        <p:txBody>
          <a:bodyPr rtlCol="0"/>
          <a:lstStyle>
            <a:defPPr>
              <a:defRPr lang="ru-RU"/>
            </a:defPPr>
          </a:lstStyle>
          <a:p>
            <a:pPr algn="just" rtl="0"/>
            <a:r>
              <a:rPr lang="ru-RU" dirty="0"/>
              <a:t>Для того чтобы запустить мобильное приложение посвященное спорту, необходимо узнать какой процент людей из общей популяции занимаются спортом (рисунок 1) и какой процент людей из тех, что регулярно (1-3 раза в неделю) занимаются спортом, использует приложение чаще всего, чтобы понять нашу лояльную аудиторию (рисунок 2).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t>2</a:t>
            </a:fld>
            <a:endParaRPr lang="ru-RU" dirty="0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8671C4A0-8445-48CD-A804-E8E3388FC7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13088" y="3706582"/>
            <a:ext cx="4029453" cy="2422063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95411D-D8F5-41DE-B4AA-F5E532E93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88" y="729355"/>
            <a:ext cx="3939728" cy="2366696"/>
          </a:xfrm>
          <a:prstGeom prst="rect">
            <a:avLst/>
          </a:prstGeom>
        </p:spPr>
      </p:pic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B270DD62-D92D-4B79-B9D0-123F2806373C}"/>
              </a:ext>
            </a:extLst>
          </p:cNvPr>
          <p:cNvSpPr txBox="1">
            <a:spLocks/>
          </p:cNvSpPr>
          <p:nvPr/>
        </p:nvSpPr>
        <p:spPr>
          <a:xfrm>
            <a:off x="4562668" y="869577"/>
            <a:ext cx="6036907" cy="1043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ru-RU"/>
            </a:defPPr>
            <a:lvl1pPr marL="0" algn="l" defTabSz="457200" rtl="0" eaLnBrk="1" latinLnBrk="0" hangingPunct="1">
              <a:defRPr lang="ru-RU" sz="12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4EA5A0-3A67-42D6-BED0-A10FC1B99120}"/>
              </a:ext>
            </a:extLst>
          </p:cNvPr>
          <p:cNvSpPr txBox="1"/>
          <p:nvPr/>
        </p:nvSpPr>
        <p:spPr>
          <a:xfrm>
            <a:off x="207263" y="3137375"/>
            <a:ext cx="43554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Рис.1. По данным ВЦИОМ: более 20% россиян занимаются спортом 2-3 раза в неделю, из которых 83% предпочитают самостоятельные тренировки.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D5CE1A-6C30-45CA-B50F-233F0C157420}"/>
              </a:ext>
            </a:extLst>
          </p:cNvPr>
          <p:cNvSpPr txBox="1"/>
          <p:nvPr/>
        </p:nvSpPr>
        <p:spPr>
          <a:xfrm>
            <a:off x="207262" y="6166063"/>
            <a:ext cx="44866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Рис.2. Данные общемирового интернет-опроса по метрикам: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Online Activities in the Last Week: All, Types of Websites and Apps Used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источник: сайт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GWI.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2E8B87-3315-4F86-88E3-8FE05C55B586}"/>
              </a:ext>
            </a:extLst>
          </p:cNvPr>
          <p:cNvSpPr txBox="1"/>
          <p:nvPr/>
        </p:nvSpPr>
        <p:spPr>
          <a:xfrm>
            <a:off x="5346071" y="939202"/>
            <a:ext cx="5839612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1000" b="0" i="0" dirty="0">
                <a:solidFill>
                  <a:srgbClr val="202C8F"/>
                </a:solidFill>
                <a:effectLst/>
                <a:latin typeface="Arival "/>
              </a:rPr>
              <a:t>По прогнозам, в 2023 году выручка на рынке фитнес-приложений достигнет 5,00 млрд долларов США. Ожидается, что годовой темп роста выручки (CAGR 2023-2028 гг.) составит 14,96%, в результате чего прогнозируемый объем рынка к 2028 году составит 10,04 млрд долларов США, делая </a:t>
            </a:r>
            <a:r>
              <a:rPr kumimoji="0" lang="ru-RU" sz="1000" u="none" strike="noStrike" kern="1200" cap="none" spc="0" normalizeH="0" baseline="0" noProof="0" dirty="0">
                <a:ln>
                  <a:noFill/>
                </a:ln>
                <a:solidFill>
                  <a:srgbClr val="202C8F"/>
                </a:solidFill>
                <a:uLnTx/>
                <a:uFillTx/>
                <a:latin typeface="Arival "/>
                <a:cs typeface="Arial" panose="020B0604020202020204" pitchFamily="34" charset="0"/>
              </a:rPr>
              <a:t>поправку на РФ – 7%.</a:t>
            </a:r>
          </a:p>
          <a:p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just"/>
            <a:r>
              <a:rPr lang="ru-RU" sz="1000" dirty="0">
                <a:solidFill>
                  <a:srgbClr val="1F2C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Средняя цена годовой подписки на приложение – 1500р.</a:t>
            </a:r>
          </a:p>
          <a:p>
            <a:pPr algn="just"/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just"/>
            <a:r>
              <a:rPr lang="ru-RU" sz="1000" dirty="0">
                <a:solidFill>
                  <a:srgbClr val="1F2C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Среднее количество клиентов(если к нам на начальном этапе придет 1% пользователей банка Тинькофф = 35,5млн*0,1 = 3,55 млн, из низ только 20% занимаются спортом = 3,55*0,2 = 0,71млн, из них 83% используют мобильные приложения = 0,71*0,83 = 0,59млн пользователей.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0913E09-FD1E-4987-83AB-2F7862016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071" y="2935993"/>
            <a:ext cx="5839612" cy="350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DDBB02-9464-CEB2-1790-240E7118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60720" y="457200"/>
            <a:ext cx="3931920" cy="1651924"/>
          </a:xfrm>
          <a:ln>
            <a:solidFill>
              <a:srgbClr val="F5CDCE"/>
            </a:solidFill>
          </a:ln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Составим </a:t>
            </a:r>
            <a:r>
              <a:rPr lang="en-US" dirty="0"/>
              <a:t>user-story</a:t>
            </a:r>
            <a:endParaRPr lang="ru-RU" dirty="0"/>
          </a:p>
          <a:p>
            <a:pPr rtl="0"/>
            <a:r>
              <a:rPr lang="ru-RU" dirty="0"/>
              <a:t>и</a:t>
            </a:r>
          </a:p>
          <a:p>
            <a:pPr rtl="0"/>
            <a:r>
              <a:rPr lang="en-US" dirty="0" err="1"/>
              <a:t>Castom</a:t>
            </a:r>
            <a:r>
              <a:rPr lang="en-US" dirty="0"/>
              <a:t> </a:t>
            </a:r>
            <a:r>
              <a:rPr lang="en-US" dirty="0" err="1"/>
              <a:t>Jorney</a:t>
            </a:r>
            <a:r>
              <a:rPr lang="en-US" dirty="0"/>
              <a:t>, </a:t>
            </a:r>
            <a:r>
              <a:rPr lang="ru-RU" dirty="0"/>
              <a:t>чтобы лучше понять пользователей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t>3</a:t>
            </a:fld>
            <a:endParaRPr lang="ru-RU" dirty="0"/>
          </a:p>
        </p:txBody>
      </p:sp>
      <p:graphicFrame>
        <p:nvGraphicFramePr>
          <p:cNvPr id="22" name="Таблица 22">
            <a:extLst>
              <a:ext uri="{FF2B5EF4-FFF2-40B4-BE49-F238E27FC236}">
                <a16:creationId xmlns:a16="http://schemas.microsoft.com/office/drawing/2014/main" id="{B5314EE9-39B7-4F5C-9182-00070EB97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248811"/>
              </p:ext>
            </p:extLst>
          </p:nvPr>
        </p:nvGraphicFramePr>
        <p:xfrm>
          <a:off x="0" y="0"/>
          <a:ext cx="3413760" cy="6857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834">
                  <a:extLst>
                    <a:ext uri="{9D8B030D-6E8A-4147-A177-3AD203B41FA5}">
                      <a16:colId xmlns:a16="http://schemas.microsoft.com/office/drawing/2014/main" val="858329191"/>
                    </a:ext>
                  </a:extLst>
                </a:gridCol>
                <a:gridCol w="2253926">
                  <a:extLst>
                    <a:ext uri="{9D8B030D-6E8A-4147-A177-3AD203B41FA5}">
                      <a16:colId xmlns:a16="http://schemas.microsoft.com/office/drawing/2014/main" val="3438794728"/>
                    </a:ext>
                  </a:extLst>
                </a:gridCol>
              </a:tblGrid>
              <a:tr h="439615">
                <a:tc>
                  <a:txBody>
                    <a:bodyPr/>
                    <a:lstStyle/>
                    <a:p>
                      <a:r>
                        <a:rPr lang="ru-RU" sz="1000" dirty="0"/>
                        <a:t>Тип пользователя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Ценность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808545"/>
                  </a:ext>
                </a:extLst>
              </a:tr>
              <a:tr h="439615">
                <a:tc>
                  <a:txBody>
                    <a:bodyPr/>
                    <a:lstStyle/>
                    <a:p>
                      <a:r>
                        <a:rPr lang="ru-RU" sz="1000" dirty="0"/>
                        <a:t>Худеющий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Узнать больше информации о похудении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298353"/>
                  </a:ext>
                </a:extLst>
              </a:tr>
              <a:tr h="439615">
                <a:tc>
                  <a:txBody>
                    <a:bodyPr/>
                    <a:lstStyle/>
                    <a:p>
                      <a:r>
                        <a:rPr lang="ru-RU" sz="1000" dirty="0"/>
                        <a:t>Спортсмен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Хранить все записи о тренировке и питании в одном месте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288291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r>
                        <a:rPr lang="ru-RU" sz="1000" dirty="0" err="1"/>
                        <a:t>Лайфхакер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Читать статьи, чтобы не заболеть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658349"/>
                  </a:ext>
                </a:extLst>
              </a:tr>
              <a:tr h="439615">
                <a:tc>
                  <a:txBody>
                    <a:bodyPr/>
                    <a:lstStyle/>
                    <a:p>
                      <a:r>
                        <a:rPr lang="ru-RU" sz="1000" dirty="0"/>
                        <a:t>Загруженный работник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Заказать еду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493016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r>
                        <a:rPr lang="ru-RU" sz="1000" dirty="0"/>
                        <a:t>Домохозяйка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Держать тело в тонусе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63493"/>
                  </a:ext>
                </a:extLst>
              </a:tr>
              <a:tr h="439615">
                <a:tc>
                  <a:txBody>
                    <a:bodyPr/>
                    <a:lstStyle/>
                    <a:p>
                      <a:r>
                        <a:rPr lang="ru-RU" sz="1000" dirty="0"/>
                        <a:t>Пенсионер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Делать упражнения для здорово спины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199664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r>
                        <a:rPr lang="ru-RU" sz="1000" dirty="0"/>
                        <a:t>Велосипедист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Записать тренировку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958053"/>
                  </a:ext>
                </a:extLst>
              </a:tr>
              <a:tr h="439615">
                <a:tc>
                  <a:txBody>
                    <a:bodyPr/>
                    <a:lstStyle/>
                    <a:p>
                      <a:r>
                        <a:rPr lang="ru-RU" sz="1000" dirty="0"/>
                        <a:t>Бегун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Записывать количество потраченных калорий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52318"/>
                  </a:ext>
                </a:extLst>
              </a:tr>
              <a:tr h="615462">
                <a:tc>
                  <a:txBody>
                    <a:bodyPr/>
                    <a:lstStyle/>
                    <a:p>
                      <a:r>
                        <a:rPr lang="ru-RU" sz="1000" dirty="0"/>
                        <a:t>Офисный работник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Приложение напоминает о разминке каждый установленный мною период времени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034390"/>
                  </a:ext>
                </a:extLst>
              </a:tr>
              <a:tr h="439615">
                <a:tc>
                  <a:txBody>
                    <a:bodyPr/>
                    <a:lstStyle/>
                    <a:p>
                      <a:r>
                        <a:rPr lang="ru-RU" sz="1000" dirty="0"/>
                        <a:t>Директор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Не думать о составлении плана тренировок и питании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735844"/>
                  </a:ext>
                </a:extLst>
              </a:tr>
              <a:tr h="967154">
                <a:tc>
                  <a:txBody>
                    <a:bodyPr/>
                    <a:lstStyle/>
                    <a:p>
                      <a:r>
                        <a:rPr lang="ru-RU" sz="1000" dirty="0"/>
                        <a:t>Вахтовик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Понимать что есть в ночную смену (приложение отсчитывает сколько калорий я трачу и сколько я сплю, выбирая оптимальное количество калорий которые я смогу съесть)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66107"/>
                  </a:ext>
                </a:extLst>
              </a:tr>
              <a:tr h="439615">
                <a:tc>
                  <a:txBody>
                    <a:bodyPr/>
                    <a:lstStyle/>
                    <a:p>
                      <a:r>
                        <a:rPr lang="ru-RU" sz="1000" dirty="0"/>
                        <a:t>Судья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Не думать о том как похудеть (заказала еду)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747380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r>
                        <a:rPr lang="ru-RU" sz="1000" dirty="0"/>
                        <a:t>Тренер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Следить за прогрессом подопечных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020473"/>
                  </a:ext>
                </a:extLst>
              </a:tr>
              <a:tr h="439615">
                <a:tc>
                  <a:txBody>
                    <a:bodyPr/>
                    <a:lstStyle/>
                    <a:p>
                      <a:r>
                        <a:rPr lang="ru-RU" sz="1000" dirty="0" err="1"/>
                        <a:t>Удаленщик</a:t>
                      </a:r>
                      <a:r>
                        <a:rPr lang="ru-RU" sz="1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Сохранять тело крепким и подтянутым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057379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r>
                        <a:rPr lang="ru-RU" sz="1000" dirty="0"/>
                        <a:t>Адвокат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Снимать стресс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888267"/>
                  </a:ext>
                </a:extLst>
              </a:tr>
            </a:tbl>
          </a:graphicData>
        </a:graphic>
      </p:graphicFrame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7DE0A18-52D8-442F-B653-45DEF639C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6" r="3878"/>
          <a:stretch/>
        </p:blipFill>
        <p:spPr>
          <a:xfrm>
            <a:off x="3424168" y="2367280"/>
            <a:ext cx="8767832" cy="449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4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t>4</a:t>
            </a:fld>
            <a:endParaRPr lang="ru-RU" dirty="0"/>
          </a:p>
        </p:txBody>
      </p:sp>
      <p:sp>
        <p:nvSpPr>
          <p:cNvPr id="13" name="Нижний колонтитул 5">
            <a:extLst>
              <a:ext uri="{FF2B5EF4-FFF2-40B4-BE49-F238E27FC236}">
                <a16:creationId xmlns:a16="http://schemas.microsoft.com/office/drawing/2014/main" id="{44C3C877-8924-4D4A-AF7C-87E7026AA603}"/>
              </a:ext>
            </a:extLst>
          </p:cNvPr>
          <p:cNvSpPr txBox="1">
            <a:spLocks/>
          </p:cNvSpPr>
          <p:nvPr/>
        </p:nvSpPr>
        <p:spPr>
          <a:xfrm>
            <a:off x="423597" y="4156"/>
            <a:ext cx="7824663" cy="727362"/>
          </a:xfrm>
          <a:prstGeom prst="rect">
            <a:avLst/>
          </a:prstGeom>
        </p:spPr>
        <p:txBody>
          <a:bodyPr rtlCol="0"/>
          <a:lstStyle>
            <a:defPPr rtl="0">
              <a:defRPr lang="ru-RU"/>
            </a:defPPr>
            <a:lvl1pPr marL="0" algn="l" defTabSz="4572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202C8F"/>
                </a:solidFill>
                <a:latin typeface="Arival "/>
              </a:rPr>
              <a:t>Составим </a:t>
            </a:r>
            <a:r>
              <a:rPr lang="en-US" dirty="0">
                <a:solidFill>
                  <a:srgbClr val="202C8F"/>
                </a:solidFill>
                <a:latin typeface="Arival "/>
              </a:rPr>
              <a:t>user-story</a:t>
            </a:r>
            <a:r>
              <a:rPr lang="ru-RU" dirty="0">
                <a:solidFill>
                  <a:srgbClr val="202C8F"/>
                </a:solidFill>
                <a:latin typeface="Arival "/>
              </a:rPr>
              <a:t> – </a:t>
            </a:r>
            <a:r>
              <a:rPr lang="en-US" dirty="0">
                <a:solidFill>
                  <a:srgbClr val="202C8F"/>
                </a:solidFill>
                <a:latin typeface="Arival "/>
              </a:rPr>
              <a:t>mapping</a:t>
            </a:r>
            <a:r>
              <a:rPr lang="ru-RU" dirty="0">
                <a:solidFill>
                  <a:srgbClr val="202C8F"/>
                </a:solidFill>
                <a:latin typeface="Arival "/>
              </a:rPr>
              <a:t> по персонажу «</a:t>
            </a:r>
            <a:r>
              <a:rPr lang="ru-RU" dirty="0" err="1">
                <a:solidFill>
                  <a:srgbClr val="202C8F"/>
                </a:solidFill>
                <a:latin typeface="Arival "/>
              </a:rPr>
              <a:t>удаленщик</a:t>
            </a:r>
            <a:r>
              <a:rPr lang="ru-RU" dirty="0">
                <a:solidFill>
                  <a:srgbClr val="202C8F"/>
                </a:solidFill>
                <a:latin typeface="Arival "/>
              </a:rPr>
              <a:t>».</a:t>
            </a:r>
            <a:endParaRPr lang="en-US" dirty="0">
              <a:solidFill>
                <a:srgbClr val="202C8F"/>
              </a:solidFill>
              <a:latin typeface="Arival "/>
            </a:endParaRPr>
          </a:p>
          <a:p>
            <a:r>
              <a:rPr lang="ru-RU" dirty="0">
                <a:solidFill>
                  <a:srgbClr val="202C8F"/>
                </a:solidFill>
                <a:latin typeface="Arival "/>
              </a:rPr>
              <a:t>Красные блоки – </a:t>
            </a:r>
            <a:r>
              <a:rPr lang="ru-RU" dirty="0" err="1">
                <a:solidFill>
                  <a:srgbClr val="202C8F"/>
                </a:solidFill>
                <a:latin typeface="Arival "/>
              </a:rPr>
              <a:t>верхнеуровневые</a:t>
            </a:r>
            <a:r>
              <a:rPr lang="ru-RU" dirty="0">
                <a:solidFill>
                  <a:srgbClr val="202C8F"/>
                </a:solidFill>
                <a:latin typeface="Arival "/>
              </a:rPr>
              <a:t> блоки функциональной системы.</a:t>
            </a:r>
            <a:endParaRPr lang="en-US" dirty="0">
              <a:solidFill>
                <a:srgbClr val="202C8F"/>
              </a:solidFill>
              <a:latin typeface="Arival 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1B3A229-94B6-4282-AAD6-F91FECE4B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2" t="1882" b="55778"/>
          <a:stretch/>
        </p:blipFill>
        <p:spPr>
          <a:xfrm>
            <a:off x="423598" y="683435"/>
            <a:ext cx="10671122" cy="617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Нижний колонтитул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32" y="426720"/>
            <a:ext cx="2273808" cy="288834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Backlog </a:t>
            </a:r>
            <a:r>
              <a:rPr lang="ru-RU" dirty="0"/>
              <a:t>приложения </a:t>
            </a:r>
            <a:r>
              <a:rPr lang="ru-RU" dirty="0" err="1"/>
              <a:t>Тинькофф.Спорт</a:t>
            </a:r>
            <a:endParaRPr lang="ru-RU" dirty="0"/>
          </a:p>
          <a:p>
            <a:pPr algn="just" rtl="0"/>
            <a:endParaRPr lang="ru-RU" dirty="0"/>
          </a:p>
          <a:p>
            <a:pPr algn="just" rtl="0"/>
            <a:r>
              <a:rPr lang="ru-RU" sz="1100" b="0" i="0" dirty="0">
                <a:effectLst/>
                <a:latin typeface="Arival "/>
              </a:rPr>
              <a:t>Показатели/индикаторы, по которым предлагается оценивать эффективность проекта:</a:t>
            </a:r>
          </a:p>
          <a:p>
            <a:pPr algn="just" rtl="0"/>
            <a:endParaRPr lang="ru-RU" sz="1100" dirty="0"/>
          </a:p>
          <a:p>
            <a:pPr algn="just" rtl="0"/>
            <a:r>
              <a:rPr lang="en-US" sz="1050" dirty="0"/>
              <a:t> - </a:t>
            </a:r>
            <a:r>
              <a:rPr lang="ru-RU" sz="1050" dirty="0"/>
              <a:t>Количество загрузок приложения</a:t>
            </a:r>
            <a:r>
              <a:rPr lang="en-US" sz="1050" dirty="0"/>
              <a:t>;</a:t>
            </a:r>
            <a:endParaRPr lang="ru-RU" sz="1050" dirty="0"/>
          </a:p>
          <a:p>
            <a:pPr algn="just" rtl="0"/>
            <a:r>
              <a:rPr lang="en-US" sz="1050" dirty="0"/>
              <a:t> - </a:t>
            </a:r>
            <a:r>
              <a:rPr lang="ru-RU" sz="1050" dirty="0"/>
              <a:t>Количество активных пользователей</a:t>
            </a:r>
            <a:r>
              <a:rPr lang="en-US" sz="1050" dirty="0"/>
              <a:t>;</a:t>
            </a:r>
            <a:endParaRPr lang="ru-RU" sz="1050" dirty="0"/>
          </a:p>
          <a:p>
            <a:pPr algn="just" rtl="0"/>
            <a:r>
              <a:rPr lang="en-US" sz="1050" dirty="0"/>
              <a:t>- </a:t>
            </a:r>
            <a:r>
              <a:rPr lang="ru-RU" sz="1050" dirty="0"/>
              <a:t>Уровень удовлетворенности пользователей (опросы, обратная связь)</a:t>
            </a:r>
            <a:r>
              <a:rPr lang="en-US" sz="1050" dirty="0"/>
              <a:t>;</a:t>
            </a:r>
            <a:endParaRPr lang="ru-RU" sz="1050" dirty="0"/>
          </a:p>
          <a:p>
            <a:pPr algn="just" rtl="0"/>
            <a:r>
              <a:rPr lang="en-US" sz="1050" dirty="0"/>
              <a:t>- </a:t>
            </a:r>
            <a:r>
              <a:rPr lang="ru-RU" sz="1050" dirty="0"/>
              <a:t>Конверсия от просмотра программ тренировок и питания к их заказу</a:t>
            </a:r>
            <a:r>
              <a:rPr lang="en-US" sz="1050" dirty="0"/>
              <a:t>;</a:t>
            </a:r>
            <a:endParaRPr lang="ru-RU" sz="1050" dirty="0"/>
          </a:p>
        </p:txBody>
      </p:sp>
      <p:sp>
        <p:nvSpPr>
          <p:cNvPr id="74" name="Номер слайда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 rtl="0"/>
              <a:t>5</a:t>
            </a:fld>
            <a:endParaRPr lang="ru-RU" dirty="0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52C33A28-B057-4219-A4AD-6017E9AE7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51" t="44354" r="2810" b="4217"/>
          <a:stretch/>
        </p:blipFill>
        <p:spPr>
          <a:xfrm>
            <a:off x="2659225" y="1502229"/>
            <a:ext cx="7335022" cy="5383763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5D9E2BE9-E619-488C-9F45-341D8BD60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12" t="2994" b="89333"/>
          <a:stretch/>
        </p:blipFill>
        <p:spPr>
          <a:xfrm>
            <a:off x="2711182" y="652397"/>
            <a:ext cx="7515169" cy="79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Номер слайда 217">
            <a:extLst>
              <a:ext uri="{FF2B5EF4-FFF2-40B4-BE49-F238E27FC236}">
                <a16:creationId xmlns:a16="http://schemas.microsoft.com/office/drawing/2014/main" id="{C29F391A-4647-2731-26B5-3B262D87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 rtl="0"/>
              <a:t>6</a:t>
            </a:fld>
            <a:endParaRPr lang="ru-RU" dirty="0"/>
          </a:p>
        </p:txBody>
      </p:sp>
      <p:sp>
        <p:nvSpPr>
          <p:cNvPr id="78" name="Нижний колонтитул 72">
            <a:extLst>
              <a:ext uri="{FF2B5EF4-FFF2-40B4-BE49-F238E27FC236}">
                <a16:creationId xmlns:a16="http://schemas.microsoft.com/office/drawing/2014/main" id="{72E58CAD-8595-4E84-83F1-086A898F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224952"/>
            <a:ext cx="3655568" cy="27432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Составим схематичный интерфейс программы</a:t>
            </a:r>
          </a:p>
        </p:txBody>
      </p:sp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A2B61968-1ED9-4E06-AE44-7CD334612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5" r="2125"/>
          <a:stretch/>
        </p:blipFill>
        <p:spPr>
          <a:xfrm>
            <a:off x="259080" y="699682"/>
            <a:ext cx="11673840" cy="54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697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Times new Roman"/>
        <a:ea typeface=""/>
        <a:cs typeface="Times new Roma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1374563_TF78438558_Win32" id="{76711A89-13B1-40D9-BE7D-DF6A7AE37A67}" vid="{2C8223F2-D103-4C97-B864-56CF43B8296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{2028268F-7E18-4DD8-957A-4348AE6E0231}tf78438558_win32</Template>
  <TotalTime>648</TotalTime>
  <Words>443</Words>
  <Application>Microsoft Office PowerPoint</Application>
  <PresentationFormat>Широкоэкранный</PresentationFormat>
  <Paragraphs>61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Aptos</vt:lpstr>
      <vt:lpstr>Arial</vt:lpstr>
      <vt:lpstr>Arial Black</vt:lpstr>
      <vt:lpstr>Arival </vt:lpstr>
      <vt:lpstr>Calibri</vt:lpstr>
      <vt:lpstr>Times new Roman</vt:lpstr>
      <vt:lpstr>Тема Office</vt:lpstr>
      <vt:lpstr>Кейс для бизнес-аналитиков (технологов)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Кейс для бизнес-аналитиков (технологов)</dc:title>
  <dc:subject/>
  <dc:creator>Анастасия Калукова</dc:creator>
  <cp:lastModifiedBy>Анастасия Калукова</cp:lastModifiedBy>
  <cp:revision>13</cp:revision>
  <dcterms:created xsi:type="dcterms:W3CDTF">2023-12-17T17:29:14Z</dcterms:created>
  <dcterms:modified xsi:type="dcterms:W3CDTF">2023-12-18T04:17:17Z</dcterms:modified>
</cp:coreProperties>
</file>